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sldIdLst>
    <p:sldId id="256" r:id="rId2"/>
    <p:sldId id="277" r:id="rId3"/>
    <p:sldId id="278" r:id="rId4"/>
    <p:sldId id="265" r:id="rId5"/>
    <p:sldId id="279" r:id="rId6"/>
    <p:sldId id="262" r:id="rId7"/>
    <p:sldId id="269" r:id="rId8"/>
    <p:sldId id="263" r:id="rId9"/>
    <p:sldId id="261" r:id="rId10"/>
    <p:sldId id="268" r:id="rId11"/>
    <p:sldId id="276" r:id="rId12"/>
    <p:sldId id="273" r:id="rId13"/>
    <p:sldId id="274" r:id="rId14"/>
    <p:sldId id="275" r:id="rId15"/>
    <p:sldId id="270" r:id="rId16"/>
    <p:sldId id="272" r:id="rId17"/>
    <p:sldId id="271" r:id="rId18"/>
  </p:sldIdLst>
  <p:sldSz cx="9906000" cy="6858000" type="A4"/>
  <p:notesSz cx="6858000" cy="9144000"/>
  <p:custDataLst>
    <p:tags r:id="rId1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4BF5"/>
    <a:srgbClr val="011893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0" autoAdjust="0"/>
    <p:restoredTop sz="92167" autoAdjust="0"/>
  </p:normalViewPr>
  <p:slideViewPr>
    <p:cSldViewPr>
      <p:cViewPr>
        <p:scale>
          <a:sx n="50" d="100"/>
          <a:sy n="50" d="100"/>
        </p:scale>
        <p:origin x="-1740" y="-462"/>
      </p:cViewPr>
      <p:guideLst>
        <p:guide orient="horz" pos="2016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BE75-9959-41A9-814A-C009B5607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B726-4873-4062-A153-35703B58D0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2F86C-4A01-4BEC-8588-C37D411936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B1932-F641-4247-B3A4-6B7A1AC7FA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8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05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314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08" b="1408"/>
          <a:stretch>
            <a:fillRect/>
          </a:stretch>
        </p:blipFill>
        <p:spPr>
          <a:xfrm>
            <a:off x="2895600" y="3657600"/>
            <a:ext cx="3529013" cy="3429000"/>
          </a:xfrm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566738" y="484188"/>
            <a:ext cx="8777287" cy="3441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4E4BF5"/>
                </a:solidFill>
              </a:rPr>
              <a:t>ФОРМИРОВАНИЕ</a:t>
            </a:r>
          </a:p>
          <a:p>
            <a:pPr algn="ctr"/>
            <a:r>
              <a:rPr lang="ru-RU" sz="4400" b="1">
                <a:solidFill>
                  <a:srgbClr val="4E4BF5"/>
                </a:solidFill>
              </a:rPr>
              <a:t>ЭЛЕМЕНТАРНЫХ НАВЫКОВ</a:t>
            </a:r>
          </a:p>
          <a:p>
            <a:pPr algn="ctr"/>
            <a:r>
              <a:rPr lang="ru-RU" sz="4400" b="1">
                <a:solidFill>
                  <a:srgbClr val="4E4BF5"/>
                </a:solidFill>
              </a:rPr>
              <a:t>АНАЛИЗА ХУДОЖЕСТВЕННЫХ</a:t>
            </a:r>
          </a:p>
          <a:p>
            <a:pPr algn="ctr"/>
            <a:r>
              <a:rPr lang="ru-RU" sz="4400" b="1">
                <a:solidFill>
                  <a:srgbClr val="4E4BF5"/>
                </a:solidFill>
              </a:rPr>
              <a:t>ПРОИЗВЕДЕНИЙ</a:t>
            </a:r>
          </a:p>
          <a:p>
            <a:pPr algn="ctr"/>
            <a:r>
              <a:rPr lang="ru-RU" sz="4400" b="1">
                <a:solidFill>
                  <a:srgbClr val="4E4BF5"/>
                </a:solidFill>
              </a:rPr>
              <a:t> У ДОШКОЛЬНИКОВ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7651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85800" y="430213"/>
            <a:ext cx="85344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>
                <a:solidFill>
                  <a:srgbClr val="4E4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АНАЛИЗИРУЯ ХУДОЖЕСТВЕННОЕ ПРОИЗВЕДЕНИЕ, НУЖНО УЧИТЬ ДЕТЕЙ</a:t>
            </a:r>
            <a:r>
              <a:rPr lang="ru-RU" altLang="ru-RU" b="1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выделять и называть героев сказки,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определять свойства характеров героев,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выделять цель героя, его действия,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называть причины, которые мешали герою добиться желаемого результата,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формулировать проблему и находить разные способы ее решения.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685800" y="4443413"/>
            <a:ext cx="85344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b="1" i="1">
                <a:solidFill>
                  <a:srgbClr val="011893"/>
                </a:solidFill>
              </a:rPr>
              <a:t>В процессе анализа художественных произведений следует помнить, что в детской литературе воспитательная функция самодостаточна, и не следует назойливо советовать детям воспринимать литературного героя ,как образец для подражания.</a:t>
            </a:r>
            <a:endParaRPr lang="ru-RU" b="1" i="1">
              <a:solidFill>
                <a:srgbClr val="011893"/>
              </a:solidFill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7391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4343400" y="217488"/>
            <a:ext cx="4913313" cy="3478212"/>
          </a:xfrm>
          <a:prstGeom prst="rect">
            <a:avLst/>
          </a:prstGeom>
          <a:noFill/>
          <a:ln w="38100">
            <a:noFill/>
            <a:miter lim="800000"/>
          </a:ln>
        </p:spPr>
        <p:txBody>
          <a:bodyPr>
            <a:spAutoFit/>
          </a:bodyPr>
          <a:lstStyle/>
          <a:p>
            <a:pPr algn="r"/>
            <a:r>
              <a:rPr lang="ru-RU" altLang="ru-RU"/>
              <a:t> </a:t>
            </a:r>
            <a:r>
              <a:rPr lang="ru-RU" altLang="ru-RU" sz="2400" b="1" i="1">
                <a:solidFill>
                  <a:srgbClr val="011893"/>
                </a:solidFill>
              </a:rPr>
              <a:t>Анализ произведения помогает поддерживать в детях интерес к миру, побуждать любознательность, пытливость, учить думать.  И результат во многом будет зависеть от мастерства педагога</a:t>
            </a:r>
            <a:r>
              <a:rPr lang="ru-RU" altLang="ru-RU" sz="2800" b="1" i="1">
                <a:solidFill>
                  <a:srgbClr val="011893"/>
                </a:solidFill>
              </a:rPr>
              <a:t>.</a:t>
            </a:r>
            <a:endParaRPr lang="ru-RU" sz="2800" b="1" i="1">
              <a:solidFill>
                <a:srgbClr val="011893"/>
              </a:solidFill>
            </a:endParaRP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496094" y="4400825"/>
            <a:ext cx="8913812" cy="1815882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defRPr/>
            </a:pPr>
            <a:r>
              <a:rPr lang="ru-RU" sz="2800" b="1" i="1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ценный подарок, который мы можем дать нашим детям, - это привычка к чтению. Это поможет им учиться самостоятельно на протяжении всей жизни. </a:t>
            </a:r>
          </a:p>
        </p:txBody>
      </p:sp>
      <p:pic>
        <p:nvPicPr>
          <p:cNvPr id="23556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6075" y="311150"/>
            <a:ext cx="3997325" cy="29146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rcRect l="15684" r="-1633" b="27820"/>
          <a:stretch>
            <a:fillRect/>
          </a:stretch>
        </p:blipFill>
        <p:spPr>
          <a:xfrm>
            <a:off x="562845" y="663816"/>
            <a:ext cx="8780309" cy="5530367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" name="Рисунок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rcRect t="3922" r="10588" b="42996"/>
          <a:stretch>
            <a:fillRect/>
          </a:stretch>
        </p:blipFill>
        <p:spPr>
          <a:xfrm>
            <a:off x="437753" y="276100"/>
            <a:ext cx="6272861" cy="2793084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rcRect l="21509" t="6226" r="2643" b="19584"/>
          <a:stretch>
            <a:fillRect/>
          </a:stretch>
        </p:blipFill>
        <p:spPr>
          <a:xfrm>
            <a:off x="4800600" y="3031084"/>
            <a:ext cx="4892239" cy="3588916"/>
          </a:xfrm>
          <a:prstGeom prst="round2DiagRect">
            <a:avLst>
              <a:gd name="adj1" fmla="val 16667"/>
              <a:gd name="adj2" fmla="val 4427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6350" y="1905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" name="Рисунок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rcRect l="7659" t="7358" b="9404"/>
          <a:stretch>
            <a:fillRect/>
          </a:stretch>
        </p:blipFill>
        <p:spPr>
          <a:xfrm>
            <a:off x="4752006" y="280667"/>
            <a:ext cx="4762103" cy="3219450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rcRect t="17187" b="7812"/>
          <a:stretch>
            <a:fillRect/>
          </a:stretch>
        </p:blipFill>
        <p:spPr>
          <a:xfrm>
            <a:off x="429991" y="280667"/>
            <a:ext cx="3651691" cy="3219450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rcRect b="32796"/>
          <a:stretch>
            <a:fillRect/>
          </a:stretch>
        </p:blipFill>
        <p:spPr>
          <a:xfrm>
            <a:off x="2296142" y="3771899"/>
            <a:ext cx="5688013" cy="2866942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905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rcRect l="13466" t="4780" r="6437" b="21967"/>
          <a:stretch>
            <a:fillRect/>
          </a:stretch>
        </p:blipFill>
        <p:spPr>
          <a:xfrm>
            <a:off x="5867401" y="188683"/>
            <a:ext cx="2666999" cy="2934635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/>
          <a:srcRect l="5944" t="4108" b="13685"/>
          <a:stretch>
            <a:fillRect/>
          </a:stretch>
        </p:blipFill>
        <p:spPr>
          <a:xfrm>
            <a:off x="5063901" y="3518647"/>
            <a:ext cx="4576970" cy="3000291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5"/>
          <a:srcRect l="5500" r="10590"/>
          <a:stretch>
            <a:fillRect/>
          </a:stretch>
        </p:blipFill>
        <p:spPr>
          <a:xfrm>
            <a:off x="626824" y="3358848"/>
            <a:ext cx="3602276" cy="3219791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6"/>
          <a:srcRect l="9799" b="12129"/>
          <a:stretch>
            <a:fillRect/>
          </a:stretch>
        </p:blipFill>
        <p:spPr>
          <a:xfrm>
            <a:off x="588724" y="188683"/>
            <a:ext cx="4364276" cy="2943382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" name="Рисунок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rcRect l="5319" t="5016" r="8055" b="2584"/>
          <a:stretch>
            <a:fillRect/>
          </a:stretch>
        </p:blipFill>
        <p:spPr>
          <a:xfrm>
            <a:off x="533400" y="198119"/>
            <a:ext cx="8686800" cy="6461761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" name="Рисунок 1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/>
          <a:srcRect l="11703" t="24468" r="3496" b="5015"/>
          <a:stretch>
            <a:fillRect/>
          </a:stretch>
        </p:blipFill>
        <p:spPr>
          <a:xfrm>
            <a:off x="248964" y="495300"/>
            <a:ext cx="9408071" cy="5867400"/>
          </a:xfrm>
          <a:prstGeom prst="round2DiagRect">
            <a:avLst>
              <a:gd name="adj1" fmla="val 16667"/>
              <a:gd name="adj2" fmla="val 5305"/>
            </a:avLst>
          </a:prstGeom>
          <a:ln w="19050" cap="sq">
            <a:solidFill>
              <a:srgbClr val="4E4BF5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337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-1905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95300" y="274638"/>
            <a:ext cx="8915400" cy="6361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442913" algn="ctr"/>
            <a:r>
              <a:rPr lang="ru-RU" altLang="ru-RU" sz="2800" b="1">
                <a:solidFill>
                  <a:srgbClr val="4E4BF5"/>
                </a:solidFill>
              </a:rPr>
              <a:t>ЗНАЧЕНИЕ ХУДОЖЕСТВЕННОЙ ЛИТЕРАТУРЫ         </a:t>
            </a:r>
          </a:p>
          <a:p>
            <a:pPr indent="442913" algn="just"/>
            <a:endParaRPr lang="ru-RU" altLang="ru-RU" sz="2400"/>
          </a:p>
          <a:p>
            <a:pPr indent="442913" algn="just"/>
            <a:r>
              <a:rPr lang="ru-RU" altLang="ru-RU" sz="2400"/>
              <a:t>Художественная литература служит могучим, действенным средством умственного, нравственного и эстетического воспитания детей, она оказывает огромное влияние на развитие речи ребенка, обогащает эмоции, развивает воображение, дает ребенку прекрасные образцы русского литературного языка. </a:t>
            </a:r>
          </a:p>
          <a:p>
            <a:pPr indent="442913" algn="just"/>
            <a:r>
              <a:rPr lang="ru-RU" altLang="ru-RU" sz="2400"/>
              <a:t>Пониманию литературного произведения способствует       </a:t>
            </a:r>
            <a:r>
              <a:rPr lang="ru-RU" altLang="ru-RU" sz="2400" b="1">
                <a:solidFill>
                  <a:srgbClr val="4E4BF5"/>
                </a:solidFill>
              </a:rPr>
              <a:t>анализ художественного текста, </a:t>
            </a:r>
            <a:r>
              <a:rPr lang="ru-RU" altLang="ru-RU" sz="2400"/>
              <a:t>позволяющий научить детей: </a:t>
            </a:r>
          </a:p>
          <a:p>
            <a:pPr indent="442913" algn="just">
              <a:buFont typeface="Wingdings" pitchFamily="2" charset="2"/>
              <a:buChar char="v"/>
            </a:pPr>
            <a:r>
              <a:rPr lang="ru-RU" altLang="ru-RU" sz="2400"/>
              <a:t>вдумываться в текст;</a:t>
            </a:r>
          </a:p>
          <a:p>
            <a:pPr indent="442913" algn="just">
              <a:buFont typeface="Wingdings" pitchFamily="2" charset="2"/>
              <a:buChar char="v"/>
            </a:pPr>
            <a:r>
              <a:rPr lang="ru-RU" altLang="ru-RU" sz="2400"/>
              <a:t>понимать его логику и смысл;</a:t>
            </a:r>
          </a:p>
          <a:p>
            <a:pPr indent="442913" algn="just">
              <a:buFont typeface="Wingdings" pitchFamily="2" charset="2"/>
              <a:buChar char="v"/>
            </a:pPr>
            <a:r>
              <a:rPr lang="ru-RU" altLang="ru-RU" sz="2400"/>
              <a:t>обращать внимание на языковых средствах;</a:t>
            </a:r>
          </a:p>
          <a:p>
            <a:pPr indent="442913" algn="just">
              <a:buFont typeface="Wingdings" pitchFamily="2" charset="2"/>
              <a:buChar char="v"/>
            </a:pPr>
            <a:r>
              <a:rPr lang="ru-RU" altLang="ru-RU" sz="2400"/>
              <a:t>лучше понимать поступки героев;</a:t>
            </a:r>
          </a:p>
          <a:p>
            <a:pPr indent="442913" algn="just">
              <a:buFont typeface="Wingdings" pitchFamily="2" charset="2"/>
              <a:buChar char="v"/>
            </a:pPr>
            <a:r>
              <a:rPr lang="ru-RU" altLang="ru-RU" sz="2400"/>
              <a:t>видеть позицию автора;</a:t>
            </a:r>
          </a:p>
          <a:p>
            <a:pPr indent="442913" algn="just">
              <a:buFont typeface="Wingdings" pitchFamily="2" charset="2"/>
              <a:buChar char="v"/>
            </a:pPr>
            <a:r>
              <a:rPr lang="ru-RU" altLang="ru-RU" sz="2400"/>
              <a:t>выражать собственное отношение к героям.</a:t>
            </a:r>
            <a:endParaRPr lang="ru-RU" altLang="ru-RU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1" name="Picture 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05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609600" y="731838"/>
            <a:ext cx="8915400" cy="304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ru-RU" altLang="ru-RU" sz="2400"/>
              <a:t>   Анализ художественного текста ведется путем постановки вопросов. Ребенок должен привыкнуть к тому, что надо выслушать вопрос, понять его суть и ответить в соответствии со значением вопроса, не уходя от него, не расширяя и не сужая его смысл. </a:t>
            </a:r>
          </a:p>
          <a:p>
            <a:pPr algn="just"/>
            <a:r>
              <a:rPr lang="ru-RU" altLang="ru-RU" sz="2400"/>
              <a:t>   Отвечая на вопрос, ребенок вдумывается в текст, запоминает его содержание, использует язык писателя в своей речевой практике.</a:t>
            </a:r>
          </a:p>
        </p:txBody>
      </p:sp>
      <p:pic>
        <p:nvPicPr>
          <p:cNvPr id="15363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01900" y="3429000"/>
            <a:ext cx="4902200" cy="30861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07950"/>
            <a:ext cx="9906000" cy="69659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1507" name="Text Box 3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14300" y="-107950"/>
            <a:ext cx="9677400" cy="772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ru-RU" altLang="ru-RU" sz="2400">
                <a:solidFill>
                  <a:srgbClr val="4E4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 b="1">
                <a:solidFill>
                  <a:srgbClr val="4E4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ТИПЫ ВОПРОСОВ ДЛЯ БЕСЕДЫ:</a:t>
            </a:r>
            <a:endParaRPr lang="ru-RU" altLang="ru-RU" sz="2800">
              <a:solidFill>
                <a:srgbClr val="4E4BF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Позволяющие узнать эмоциональное отношения к событиям и героям </a:t>
            </a:r>
            <a:r>
              <a:rPr lang="ru-RU" altLang="ru-RU" sz="240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(Кто больше понравился? Почему?).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выявление основного смысла произведения, его проблему</a:t>
            </a:r>
            <a:r>
              <a:rPr lang="ru-RU" altLang="ru-RU" sz="240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(Кто виноват?).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выяснение мотива поступков </a:t>
            </a:r>
            <a:r>
              <a:rPr lang="ru-RU" altLang="ru-RU" sz="240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(Почему Маша не разрешала медведю отдыхать?).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Обращающие внимание на языковые средства выразительности.                    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воспроизведение содержания.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Подводящие к выводам </a:t>
            </a:r>
            <a:r>
              <a:rPr lang="ru-RU" altLang="ru-RU" sz="2400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(Почему писатель так назвал свой рассказ?)</a:t>
            </a:r>
          </a:p>
          <a:p>
            <a:pPr>
              <a:defRPr/>
            </a:pP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-107950"/>
            <a:ext cx="9906000" cy="69659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85800" y="609600"/>
            <a:ext cx="8534400" cy="4278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4E4BF5"/>
                </a:solidFill>
              </a:rPr>
              <a:t>ВЫБОР ВОПРОСОВ ОПРЕДЕЛЯЕТСЯ ВОЗРАСТОМ ДЕТЕЙ</a:t>
            </a:r>
            <a:endParaRPr lang="ru-RU" altLang="ru-RU" sz="2400"/>
          </a:p>
          <a:p>
            <a:endParaRPr lang="ru-RU" altLang="ru-RU" sz="2400"/>
          </a:p>
          <a:p>
            <a:pPr algn="just"/>
            <a:r>
              <a:rPr lang="ru-RU" altLang="ru-RU" sz="2400"/>
              <a:t>    Для детей </a:t>
            </a:r>
            <a:r>
              <a:rPr lang="ru-RU" altLang="ru-RU" sz="2400" b="1" i="1">
                <a:solidFill>
                  <a:srgbClr val="011893"/>
                </a:solidFill>
              </a:rPr>
              <a:t>раннего возраста (до трех лет) </a:t>
            </a:r>
            <a:r>
              <a:rPr lang="ru-RU" altLang="ru-RU" sz="2400"/>
              <a:t>преимущественно задают репродуктивные вопросы, помогающие воспроизвести текст: </a:t>
            </a:r>
            <a:r>
              <a:rPr lang="ru-RU" altLang="ru-RU" sz="2400" b="1">
                <a:solidFill>
                  <a:srgbClr val="011893"/>
                </a:solidFill>
              </a:rPr>
              <a:t>кто? где? как? </a:t>
            </a:r>
          </a:p>
          <a:p>
            <a:pPr algn="just"/>
            <a:r>
              <a:rPr lang="ru-RU" altLang="ru-RU" sz="2400"/>
              <a:t>   </a:t>
            </a:r>
          </a:p>
          <a:p>
            <a:pPr algn="just"/>
            <a:r>
              <a:rPr lang="ru-RU" altLang="ru-RU" sz="2400" b="1" i="1">
                <a:solidFill>
                  <a:srgbClr val="011893"/>
                </a:solidFill>
              </a:rPr>
              <a:t>С трёх лет</a:t>
            </a:r>
            <a:r>
              <a:rPr lang="ru-RU" altLang="ru-RU" sz="2400"/>
              <a:t> в речь ребенка входят вопросы аналитического характера: </a:t>
            </a:r>
            <a:r>
              <a:rPr lang="ru-RU" altLang="ru-RU" sz="2400" b="1" i="1">
                <a:solidFill>
                  <a:srgbClr val="011893"/>
                </a:solidFill>
              </a:rPr>
              <a:t>почему? и зачем?, </a:t>
            </a:r>
            <a:r>
              <a:rPr lang="ru-RU" altLang="ru-RU" sz="2400"/>
              <a:t>побуждающие размышлять над прочитанным, сопоставлять, сравнивать</a:t>
            </a:r>
            <a:r>
              <a:rPr lang="ru-RU" altLang="ru-RU"/>
              <a:t>.</a:t>
            </a:r>
          </a:p>
        </p:txBody>
      </p:sp>
      <p:pic>
        <p:nvPicPr>
          <p:cNvPr id="17411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19775" y="4448175"/>
            <a:ext cx="3400425" cy="22637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905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685800"/>
            <a:ext cx="9372600" cy="57546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4E4BF5"/>
                </a:solidFill>
              </a:rPr>
              <a:t>ТРЕБОВАНИЯ К ВОПРОСАМ ДЛЯ АНАЛИЗА ПРОИЗВЕДЕНИЙ</a:t>
            </a:r>
          </a:p>
          <a:p>
            <a:pPr algn="ctr"/>
            <a:endParaRPr lang="ru-RU" altLang="ru-RU" sz="2800" b="1">
              <a:solidFill>
                <a:srgbClr val="4E4BF5"/>
              </a:solidFill>
            </a:endParaRPr>
          </a:p>
          <a:p>
            <a:pPr algn="just"/>
            <a:r>
              <a:rPr lang="ru-RU" altLang="ru-RU"/>
              <a:t>   </a:t>
            </a:r>
            <a:r>
              <a:rPr lang="ru-RU" altLang="ru-RU" sz="2400"/>
              <a:t>Вопросы к анализу художественного текста должны быть  доступными, понятными, точными. Ребенку нельзя задавать  двойные вопросы: </a:t>
            </a:r>
            <a:r>
              <a:rPr lang="ru-RU" altLang="ru-RU" sz="2400" b="1" i="1">
                <a:solidFill>
                  <a:srgbClr val="011893"/>
                </a:solidFill>
              </a:rPr>
              <a:t>где и почему? кто и где?, </a:t>
            </a:r>
            <a:r>
              <a:rPr lang="ru-RU" altLang="ru-RU" sz="2400"/>
              <a:t>чтобы не рассеивать внимание ребенка, а нацелить на один, но верный и глубокий ответ.</a:t>
            </a:r>
          </a:p>
          <a:p>
            <a:pPr algn="just"/>
            <a:r>
              <a:rPr lang="ru-RU" altLang="ru-RU" sz="2400"/>
              <a:t>   Нужно отличать </a:t>
            </a:r>
            <a:r>
              <a:rPr lang="ru-RU" altLang="ru-RU" sz="2400" b="1">
                <a:solidFill>
                  <a:srgbClr val="011893"/>
                </a:solidFill>
              </a:rPr>
              <a:t>наводящие</a:t>
            </a:r>
            <a:r>
              <a:rPr lang="ru-RU" altLang="ru-RU" sz="2400"/>
              <a:t> вопросы, то есть те, которые дополняют главный вопрос, помогают ребенку более глубоко и целенаправленно раскрыть его, от  </a:t>
            </a:r>
            <a:r>
              <a:rPr lang="ru-RU" altLang="ru-RU" sz="2400" b="1">
                <a:solidFill>
                  <a:srgbClr val="011893"/>
                </a:solidFill>
              </a:rPr>
              <a:t>подсказывающих</a:t>
            </a:r>
            <a:r>
              <a:rPr lang="ru-RU" altLang="ru-RU" sz="2400"/>
              <a:t>, которые не рекомендуется задавать детям, так как в них фактически содержится ответ на вопрос. Например: </a:t>
            </a:r>
            <a:r>
              <a:rPr lang="ru-RU" altLang="ru-RU" sz="2400" b="1" i="1">
                <a:solidFill>
                  <a:srgbClr val="011893"/>
                </a:solidFill>
              </a:rPr>
              <a:t>«Этот мальчик смелый, да?»</a:t>
            </a:r>
          </a:p>
          <a:p>
            <a:pPr algn="just"/>
            <a:r>
              <a:rPr lang="ru-RU" altLang="ru-RU"/>
              <a:t>   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533400" y="420688"/>
            <a:ext cx="8915400" cy="59959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4E4BF5"/>
                </a:solidFill>
              </a:rPr>
              <a:t>ТРЕБОВАНИЯ К ВЫБОРУ ТЕКСТА ДЛЯ АНАЛИЗА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При выборе текста нужно учитывать возраст детей.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Художественный уровень и воспитательное значение произведения.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Желательно учитывать время года и направление текущей воспитательно-образовательной работы с детьми.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Следует выбирать небольшие по объему и несложные тексты, чтобы дети могли удержать их в памяти.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Произведения должны быть динамичными.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События, поступки, характеры героев в них – выразительными.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Надо находить текст, где есть материал для серьезного разговора с детьми.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В нем не должно быть совсем или должно быть мало описаний, которые трудно воспринимаются детьми.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Желательно, чтобы книга была иллюстрирована.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14300" y="247650"/>
            <a:ext cx="9677400" cy="6361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800" b="1">
                <a:solidFill>
                  <a:srgbClr val="4E4BF5"/>
                </a:solidFill>
              </a:rPr>
              <a:t>ПОДГОТОВКА К ЗАНЯТИЮ: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Обоснованный выбор произведения в соответствии с разработанными критериями.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Определение программного содержания – литературной и воспитательной задач.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Подготовка воспитателя к чтению произведения. </a:t>
            </a:r>
          </a:p>
          <a:p>
            <a:pPr algn="just">
              <a:buFont typeface="Arial"/>
              <a:buChar char="•"/>
            </a:pPr>
            <a:r>
              <a:rPr lang="en-US" altLang="ru-RU" sz="2400"/>
              <a:t>   </a:t>
            </a:r>
            <a:r>
              <a:rPr lang="ru-RU" altLang="ru-RU" sz="2400"/>
              <a:t>Педагог проводит литературный анализ художественного текста: необходимо понять основной замысел автора, характер действующих лиц, их взаимоотношения, мотивы поступков.</a:t>
            </a:r>
          </a:p>
          <a:p>
            <a:pPr algn="just">
              <a:buFont typeface="Arial"/>
              <a:buChar char="•"/>
            </a:pPr>
            <a:r>
              <a:rPr lang="en-US" altLang="ru-RU" sz="2400"/>
              <a:t>  </a:t>
            </a:r>
            <a:r>
              <a:rPr lang="ru-RU" altLang="ru-RU" sz="2400"/>
              <a:t>Воспитатель продумывает вопросы для анализа произведения.</a:t>
            </a:r>
          </a:p>
          <a:p>
            <a:pPr algn="just">
              <a:buFont typeface="Arial"/>
              <a:buChar char="•"/>
            </a:pPr>
            <a:r>
              <a:rPr lang="en-US" altLang="ru-RU" sz="2400"/>
              <a:t>  </a:t>
            </a:r>
            <a:r>
              <a:rPr lang="ru-RU" altLang="ru-RU" sz="2400"/>
              <a:t>Проводится работа над выразительностью передачи: овладение средствами эмоциональной и образной выразительности, расстановка логических и фонетических ударений, пауз, выработка хорошей дикции. 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Активизация личного опыта детей: организация наблюдений, экскурсий, рассматривания картин, иллюстраций.</a:t>
            </a:r>
          </a:p>
          <a:p>
            <a:pPr algn="just">
              <a:buFont typeface="Wingdings" pitchFamily="2" charset="2"/>
              <a:buChar char="v"/>
            </a:pPr>
            <a:r>
              <a:rPr lang="ru-RU" altLang="ru-RU" sz="2400"/>
              <a:t>Объяснение незнакомых слов.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387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42900" y="450850"/>
            <a:ext cx="93345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altLang="ru-RU" sz="2800" b="1">
                <a:solidFill>
                  <a:srgbClr val="4E4B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ЗАНЯТИЯ</a:t>
            </a:r>
          </a:p>
          <a:p>
            <a:pPr>
              <a:defRPr/>
            </a:pPr>
            <a:endParaRPr lang="ru-RU" altLang="ru-RU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ru-RU" sz="2400" b="1" i="1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Вводная беседа 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подготавливает детей к восприятию, произведения и включает в себя: 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краткий рассказ о писателе, 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напоминание о других книгах,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использование загадок, стихотворений, картинок. 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названия произведения и его жанра, имя автора.</a:t>
            </a:r>
          </a:p>
          <a:p>
            <a:pPr algn="just">
              <a:defRPr/>
            </a:pPr>
            <a:r>
              <a:rPr lang="ru-RU" altLang="ru-RU" sz="2400" b="1" i="1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 часть 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– знакомство с произведением с целью обеспечить детям правильное и яркое восприятие путем художественного слова.</a:t>
            </a:r>
          </a:p>
          <a:p>
            <a:pPr algn="just"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400" b="1" i="1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часть 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– беседа о прочитанном с целью уточнения содержания и литературно-художественной формы, средств художественной выразительности. </a:t>
            </a:r>
          </a:p>
          <a:p>
            <a:pPr algn="just">
              <a:defRPr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altLang="ru-RU" sz="2400" b="1" i="1">
                <a:solidFill>
                  <a:srgbClr val="0118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часть </a:t>
            </a: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– повторное чтение текста с целью закрепления эмоционального впечатления и углубления воспринятого. </a:t>
            </a:r>
          </a:p>
          <a:p>
            <a:pPr>
              <a:defRPr/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A4 Paper (210x297 mm)</PresentationFormat>
  <Paragraphs>68</Paragraphs>
  <Slides>17</Slides>
  <Notes>0</Notes>
  <TotalTime>726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0">
      <vt:lpstr>Arial</vt:lpstr>
      <vt:lpstr>Wingdings</vt:lpstr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Rimma</dc:creator>
  <cp:lastModifiedBy>Rimma</cp:lastModifiedBy>
  <cp:revision>73</cp:revision>
  <cp:lastPrinted>1601-01-01T00:00:00.000</cp:lastPrinted>
  <dcterms:created xsi:type="dcterms:W3CDTF">2024-10-06T16:36:40Z</dcterms:created>
  <dcterms:modified xsi:type="dcterms:W3CDTF">2025-01-30T09:39:36Z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Version">
    <vt:i4>1</vt:i4>
  </property>
</Properties>
</file>